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85" autoAdjust="0"/>
    <p:restoredTop sz="94660"/>
  </p:normalViewPr>
  <p:slideViewPr>
    <p:cSldViewPr snapToGrid="0">
      <p:cViewPr>
        <p:scale>
          <a:sx n="90" d="100"/>
          <a:sy n="90" d="100"/>
        </p:scale>
        <p:origin x="-1344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DFF1B-D87D-49D6-81AE-BB3BA6954B13}" type="datetimeFigureOut">
              <a:rPr lang="de-DE" smtClean="0"/>
              <a:t>24.10.2017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5D37C-CC48-4FAC-B698-1D0FD6F31F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404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808A0-F5CA-42CB-A2A1-058A55CB409B}" type="slidenum">
              <a:rPr lang="de-DE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0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9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2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15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571998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4254375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3978747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636289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4013934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1670759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3226095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346514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37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1343477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1235261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3954876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861215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3063195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1580946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3668246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wrap="square" lIns="90000" tIns="46800" rIns="90000" bIns="46800"/>
          <a:lstStyle>
            <a:lvl1pPr>
              <a:defRPr/>
            </a:lvl1pPr>
          </a:lstStyle>
          <a:p>
            <a:r>
              <a:rPr lang="de-DE"/>
              <a:t>Überschrift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39184" y="1872001"/>
            <a:ext cx="11712000" cy="340735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 anchor="t" anchorCtr="0">
            <a:noAutofit/>
          </a:bodyPr>
          <a:lstStyle>
            <a:lvl1pPr>
              <a:defRPr lang="de-DE" sz="1600" b="1" dirty="0">
                <a:solidFill>
                  <a:srgbClr val="0090D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de-DE" err="1"/>
              <a:t>Subline</a:t>
            </a:r>
            <a:r>
              <a:rPr lang="de-DE"/>
              <a:t> bearbeiten</a:t>
            </a:r>
          </a:p>
        </p:txBody>
      </p:sp>
      <p:sp>
        <p:nvSpPr>
          <p:cNvPr id="11" name="Inhaltsplatzhalter 8"/>
          <p:cNvSpPr>
            <a:spLocks noGrp="1"/>
          </p:cNvSpPr>
          <p:nvPr>
            <p:ph sz="quarter" idx="15"/>
          </p:nvPr>
        </p:nvSpPr>
        <p:spPr>
          <a:xfrm>
            <a:off x="240645" y="2312959"/>
            <a:ext cx="11712000" cy="4176381"/>
          </a:xfrm>
          <a:prstGeom prst="rect">
            <a:avLst/>
          </a:prstGeom>
          <a:ln>
            <a:noFill/>
          </a:ln>
        </p:spPr>
        <p:txBody>
          <a:bodyPr vert="horz" wrap="square" lIns="90000" tIns="46800" rIns="90000" bIns="46800" rtlCol="0">
            <a:noAutofit/>
          </a:bodyPr>
          <a:lstStyle>
            <a:lvl1pPr>
              <a:defRPr lang="de-DE" sz="1600" smtClean="0">
                <a:latin typeface="Arial" pitchFamily="34" charset="0"/>
                <a:cs typeface="Arial" pitchFamily="34" charset="0"/>
              </a:defRPr>
            </a:lvl1pPr>
            <a:lvl2pPr>
              <a:defRPr lang="de-DE" sz="1600" smtClean="0">
                <a:latin typeface="Arial" pitchFamily="34" charset="0"/>
                <a:cs typeface="Arial" pitchFamily="34" charset="0"/>
              </a:defRPr>
            </a:lvl2pPr>
            <a:lvl3pPr>
              <a:defRPr lang="de-DE" sz="1600" smtClean="0">
                <a:latin typeface="Arial" pitchFamily="34" charset="0"/>
                <a:cs typeface="Arial" pitchFamily="34" charset="0"/>
              </a:defRPr>
            </a:lvl3pPr>
            <a:lvl4pPr>
              <a:defRPr lang="de-DE" sz="1600" smtClean="0">
                <a:latin typeface="Arial" pitchFamily="34" charset="0"/>
                <a:cs typeface="Arial" pitchFamily="34" charset="0"/>
              </a:defRPr>
            </a:lvl4pPr>
            <a:lvl5pPr>
              <a:defRPr lang="de-DE" sz="1600"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FontTx/>
              <a:buNone/>
            </a:pPr>
            <a:r>
              <a:rPr lang="de-DE"/>
              <a:t>Formatvorlagen des Textmasters bearbeiten</a:t>
            </a:r>
          </a:p>
          <a:p>
            <a:pPr marL="0" lvl="1" indent="0">
              <a:buFontTx/>
              <a:buNone/>
            </a:pPr>
            <a:r>
              <a:rPr lang="de-DE"/>
              <a:t>Zweite Ebene</a:t>
            </a:r>
          </a:p>
          <a:p>
            <a:pPr marL="0" lvl="2" indent="0">
              <a:buFontTx/>
              <a:buNone/>
            </a:pPr>
            <a:r>
              <a:rPr lang="de-DE"/>
              <a:t>Dritte Ebene</a:t>
            </a:r>
          </a:p>
          <a:p>
            <a:pPr marL="0" lvl="3" indent="0">
              <a:buFontTx/>
              <a:buNone/>
            </a:pPr>
            <a:r>
              <a:rPr lang="de-DE"/>
              <a:t>Vierte Ebene</a:t>
            </a:r>
          </a:p>
          <a:p>
            <a:pPr marL="0" lvl="4" indent="0">
              <a:buFontTx/>
              <a:buNone/>
            </a:pPr>
            <a:r>
              <a:rPr lang="de-DE"/>
              <a:t>Fünfte Ebene</a:t>
            </a:r>
          </a:p>
        </p:txBody>
      </p:sp>
      <p:sp>
        <p:nvSpPr>
          <p:cNvPr id="12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895413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0000" y="1951201"/>
            <a:ext cx="11712000" cy="453707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  <a:lvl2pPr marL="182563" marR="0" indent="-182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446088" marR="0" indent="-2635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lvl3pPr>
            <a:lvl4pPr marL="137160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4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Textmasterformate durch Klicken bearbeiten</a:t>
            </a:r>
          </a:p>
          <a:p>
            <a:pPr marL="182563" marR="0" lvl="1" indent="-182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Erste Ebene</a:t>
            </a:r>
          </a:p>
          <a:p>
            <a:pPr marL="446088" marR="0" lvl="2" indent="-2635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Zweite Ebene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/>
        <p:txBody>
          <a:bodyPr wrap="square">
            <a:noAutofit/>
          </a:bodyPr>
          <a:lstStyle/>
          <a:p>
            <a:r>
              <a:rPr lang="de-DE"/>
              <a:t>Überschrift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4477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0000" y="1951201"/>
            <a:ext cx="11712000" cy="453707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  <a:lvl2pPr marL="182563" marR="0" indent="-182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446088" marR="0" indent="-2635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lvl3pPr>
            <a:lvl4pPr marL="137160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4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Textmasterformate durch Klicken bearbeiten</a:t>
            </a:r>
          </a:p>
          <a:p>
            <a:pPr marL="182563" marR="0" lvl="1" indent="-182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Erste Ebene</a:t>
            </a:r>
          </a:p>
          <a:p>
            <a:pPr marL="446088" marR="0" lvl="2" indent="-2635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Zweite Ebene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/>
        <p:txBody>
          <a:bodyPr wrap="square">
            <a:noAutofit/>
          </a:bodyPr>
          <a:lstStyle/>
          <a:p>
            <a:r>
              <a:rPr lang="de-DE"/>
              <a:t>Überschrift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125794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491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0000" y="1951201"/>
            <a:ext cx="11712000" cy="453707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  <a:lvl2pPr marL="182563" marR="0" indent="-182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446088" marR="0" indent="-2635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lvl3pPr>
            <a:lvl4pPr marL="137160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4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Textmasterformate durch Klicken bearbeiten</a:t>
            </a:r>
          </a:p>
          <a:p>
            <a:pPr marL="182563" marR="0" lvl="1" indent="-182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Erste Ebene</a:t>
            </a:r>
          </a:p>
          <a:p>
            <a:pPr marL="446088" marR="0" lvl="2" indent="-2635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Zweite Ebene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/>
        <p:txBody>
          <a:bodyPr wrap="square">
            <a:noAutofit/>
          </a:bodyPr>
          <a:lstStyle/>
          <a:p>
            <a:r>
              <a:rPr lang="de-DE"/>
              <a:t>Überschrift durch Klicken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240000" y="637200"/>
            <a:ext cx="9600000" cy="3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1400" b="1" kern="1200" smtClean="0">
                <a:solidFill>
                  <a:schemeClr val="bg2"/>
                </a:solidFill>
              </a:defRPr>
            </a:lvl1pPr>
            <a:lvl2pPr>
              <a:defRPr lang="de-DE" kern="1200" smtClean="0">
                <a:latin typeface="Arial" charset="0"/>
                <a:ea typeface="+mn-ea"/>
                <a:cs typeface="+mn-cs"/>
              </a:defRPr>
            </a:lvl2pPr>
            <a:lvl3pPr>
              <a:defRPr lang="de-DE" kern="1200" smtClean="0">
                <a:latin typeface="Arial" charset="0"/>
                <a:ea typeface="+mn-ea"/>
                <a:cs typeface="+mn-cs"/>
              </a:defRPr>
            </a:lvl3pPr>
            <a:lvl4pPr>
              <a:defRPr lang="de-DE" kern="1200" smtClean="0">
                <a:latin typeface="Arial" charset="0"/>
                <a:ea typeface="+mn-ea"/>
                <a:cs typeface="+mn-cs"/>
              </a:defRPr>
            </a:lvl4pPr>
            <a:lvl5pPr>
              <a:defRPr lang="de-DE" kern="1200"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Kapitelüberschrift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133166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5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66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9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7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3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FDC87-10C3-4D1F-B6C1-C04BFA66B6A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24.10.2017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01CBE-849C-4042-8EF9-C3179BBD67B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5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7629" y="943692"/>
            <a:ext cx="8229600" cy="1143000"/>
          </a:xfrm>
        </p:spPr>
        <p:txBody>
          <a:bodyPr>
            <a:normAutofit/>
          </a:bodyPr>
          <a:lstStyle/>
          <a:p>
            <a:r>
              <a:rPr lang="de-DE" sz="2800" dirty="0"/>
              <a:t>Diverse Handlungsfelder ergeben sich aus </a:t>
            </a:r>
            <a:r>
              <a:rPr lang="de-DE" sz="2800" dirty="0" smtClean="0"/>
              <a:t>der</a:t>
            </a:r>
            <a:br>
              <a:rPr lang="de-DE" sz="2800" dirty="0" smtClean="0"/>
            </a:br>
            <a:r>
              <a:rPr lang="de-DE" sz="2800" dirty="0" smtClean="0"/>
              <a:t> </a:t>
            </a:r>
            <a:r>
              <a:rPr lang="de-DE" sz="2800" dirty="0"/>
              <a:t>EU DSGVO und sind umzusetzen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767106" y="620688"/>
            <a:ext cx="8900893" cy="309600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EU </a:t>
            </a:r>
            <a:r>
              <a:rPr lang="de-DE" dirty="0" smtClean="0">
                <a:solidFill>
                  <a:schemeClr val="tx1"/>
                </a:solidFill>
              </a:rPr>
              <a:t>Datenschutzgrundverordnung (DSGVO) – </a:t>
            </a:r>
            <a:r>
              <a:rPr lang="de-DE" dirty="0">
                <a:solidFill>
                  <a:schemeClr val="tx1"/>
                </a:solidFill>
              </a:rPr>
              <a:t>Anforderungen an </a:t>
            </a:r>
            <a:r>
              <a:rPr lang="de-DE" dirty="0" smtClean="0">
                <a:solidFill>
                  <a:schemeClr val="tx1"/>
                </a:solidFill>
              </a:rPr>
              <a:t>Unternehmen und Umsetzungsfelder 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143962" y="2637529"/>
            <a:ext cx="7916937" cy="3796821"/>
            <a:chOff x="619961" y="2245623"/>
            <a:chExt cx="7916937" cy="3796821"/>
          </a:xfrm>
        </p:grpSpPr>
        <p:sp>
          <p:nvSpPr>
            <p:cNvPr id="8" name="Rechteck 7"/>
            <p:cNvSpPr/>
            <p:nvPr/>
          </p:nvSpPr>
          <p:spPr>
            <a:xfrm>
              <a:off x="619961" y="2245623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Verantwortlichkeit /</a:t>
              </a:r>
            </a:p>
            <a:p>
              <a:pPr algn="ctr"/>
              <a:r>
                <a:rPr lang="de-DE" sz="1000" dirty="0" err="1">
                  <a:solidFill>
                    <a:prstClr val="white"/>
                  </a:solidFill>
                </a:rPr>
                <a:t>Accountability</a:t>
              </a:r>
              <a:endParaRPr lang="de-DE" sz="1000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619961" y="3550471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Datenschutzorganisation</a:t>
              </a:r>
            </a:p>
          </p:txBody>
        </p:sp>
        <p:sp>
          <p:nvSpPr>
            <p:cNvPr id="22" name="Rechteck 21"/>
            <p:cNvSpPr/>
            <p:nvPr/>
          </p:nvSpPr>
          <p:spPr>
            <a:xfrm>
              <a:off x="619961" y="4855319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Data </a:t>
              </a:r>
              <a:r>
                <a:rPr lang="de-DE" sz="1000" dirty="0" err="1">
                  <a:solidFill>
                    <a:prstClr val="white"/>
                  </a:solidFill>
                </a:rPr>
                <a:t>Breach</a:t>
              </a:r>
              <a:endParaRPr lang="de-DE" sz="1000" dirty="0">
                <a:solidFill>
                  <a:prstClr val="white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2631766" y="2245623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Verarbeitungsverzeichnis</a:t>
              </a:r>
            </a:p>
          </p:txBody>
        </p:sp>
        <p:sp>
          <p:nvSpPr>
            <p:cNvPr id="27" name="Rechteck 26"/>
            <p:cNvSpPr/>
            <p:nvPr/>
          </p:nvSpPr>
          <p:spPr>
            <a:xfrm>
              <a:off x="2631766" y="3550471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Datenschutzkommunikation</a:t>
              </a:r>
            </a:p>
          </p:txBody>
        </p:sp>
        <p:sp>
          <p:nvSpPr>
            <p:cNvPr id="28" name="Rechteck 27"/>
            <p:cNvSpPr/>
            <p:nvPr/>
          </p:nvSpPr>
          <p:spPr>
            <a:xfrm>
              <a:off x="2631766" y="4855319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Verträge und</a:t>
              </a: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Einwilligungen</a:t>
              </a:r>
            </a:p>
          </p:txBody>
        </p:sp>
        <p:sp>
          <p:nvSpPr>
            <p:cNvPr id="29" name="Rechteck 28"/>
            <p:cNvSpPr/>
            <p:nvPr/>
          </p:nvSpPr>
          <p:spPr>
            <a:xfrm>
              <a:off x="4643571" y="2245623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Datenschutz-/ Risiko-Folgenabschätzung</a:t>
              </a:r>
            </a:p>
          </p:txBody>
        </p:sp>
        <p:sp>
          <p:nvSpPr>
            <p:cNvPr id="30" name="Rechteck 29"/>
            <p:cNvSpPr/>
            <p:nvPr/>
          </p:nvSpPr>
          <p:spPr>
            <a:xfrm>
              <a:off x="4643571" y="3550471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Löschkonzept / </a:t>
              </a: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Recht auf Vergessen</a:t>
              </a:r>
            </a:p>
          </p:txBody>
        </p:sp>
        <p:sp>
          <p:nvSpPr>
            <p:cNvPr id="31" name="Rechteck 30"/>
            <p:cNvSpPr/>
            <p:nvPr/>
          </p:nvSpPr>
          <p:spPr>
            <a:xfrm>
              <a:off x="4643571" y="4855319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Transparenz /</a:t>
              </a: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Betroffenenrechte</a:t>
              </a:r>
            </a:p>
          </p:txBody>
        </p:sp>
        <p:sp>
          <p:nvSpPr>
            <p:cNvPr id="32" name="Rechteck 31"/>
            <p:cNvSpPr/>
            <p:nvPr/>
          </p:nvSpPr>
          <p:spPr>
            <a:xfrm>
              <a:off x="6655376" y="2245623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Privacy </a:t>
              </a:r>
              <a:r>
                <a:rPr lang="de-DE" sz="1000" dirty="0" err="1">
                  <a:solidFill>
                    <a:prstClr val="white"/>
                  </a:solidFill>
                </a:rPr>
                <a:t>by</a:t>
              </a:r>
              <a:r>
                <a:rPr lang="de-DE" sz="1000" dirty="0">
                  <a:solidFill>
                    <a:prstClr val="white"/>
                  </a:solidFill>
                </a:rPr>
                <a:t> Design </a:t>
              </a:r>
              <a:r>
                <a:rPr lang="de-DE" sz="1000" dirty="0" err="1">
                  <a:solidFill>
                    <a:prstClr val="white"/>
                  </a:solidFill>
                </a:rPr>
                <a:t>and</a:t>
              </a:r>
              <a:r>
                <a:rPr lang="de-DE" sz="1000" dirty="0">
                  <a:solidFill>
                    <a:prstClr val="white"/>
                  </a:solidFill>
                </a:rPr>
                <a:t> Privacy </a:t>
              </a:r>
              <a:r>
                <a:rPr lang="de-DE" sz="1000" dirty="0" err="1">
                  <a:solidFill>
                    <a:prstClr val="white"/>
                  </a:solidFill>
                </a:rPr>
                <a:t>by</a:t>
              </a:r>
              <a:r>
                <a:rPr lang="de-DE" sz="1000" dirty="0">
                  <a:solidFill>
                    <a:prstClr val="white"/>
                  </a:solidFill>
                </a:rPr>
                <a:t> Default</a:t>
              </a:r>
            </a:p>
          </p:txBody>
        </p:sp>
        <p:sp>
          <p:nvSpPr>
            <p:cNvPr id="33" name="Rechteck 32"/>
            <p:cNvSpPr/>
            <p:nvPr/>
          </p:nvSpPr>
          <p:spPr>
            <a:xfrm>
              <a:off x="6655376" y="3550471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Datensicherheit</a:t>
              </a:r>
            </a:p>
          </p:txBody>
        </p:sp>
        <p:sp>
          <p:nvSpPr>
            <p:cNvPr id="34" name="Rechteck 33"/>
            <p:cNvSpPr/>
            <p:nvPr/>
          </p:nvSpPr>
          <p:spPr>
            <a:xfrm>
              <a:off x="6655376" y="4855319"/>
              <a:ext cx="1881522" cy="1187125"/>
            </a:xfrm>
            <a:prstGeom prst="rect">
              <a:avLst/>
            </a:prstGeom>
            <a:solidFill>
              <a:srgbClr val="64BAE5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endParaRPr lang="de-DE" sz="1000" dirty="0">
                <a:solidFill>
                  <a:prstClr val="white"/>
                </a:solidFill>
              </a:endParaRP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Internationaler</a:t>
              </a:r>
            </a:p>
            <a:p>
              <a:pPr algn="ctr"/>
              <a:r>
                <a:rPr lang="de-DE" sz="1000" dirty="0">
                  <a:solidFill>
                    <a:prstClr val="white"/>
                  </a:solidFill>
                </a:rPr>
                <a:t>Datentransfer</a:t>
              </a:r>
            </a:p>
          </p:txBody>
        </p:sp>
        <p:pic>
          <p:nvPicPr>
            <p:cNvPr id="43032" name="Picture 24" descr="Bildergebnis für kommunikation icon"/>
            <p:cNvPicPr>
              <a:picLocks noChangeAspect="1" noChangeArrowheads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0711" y="3542846"/>
              <a:ext cx="849271" cy="849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36" name="Picture 28" descr="Bildergebnis für trash icon"/>
            <p:cNvPicPr>
              <a:picLocks noChangeAspect="1" noChangeArrowheads="1"/>
            </p:cNvPicPr>
            <p:nvPr/>
          </p:nvPicPr>
          <p:blipFill>
            <a:blip r:embed="rId4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7220" y="3647906"/>
              <a:ext cx="569126" cy="569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52" name="Picture 44" descr="Bildergebnis für register  icon png"/>
            <p:cNvPicPr>
              <a:picLocks noChangeAspect="1" noChangeArrowheads="1"/>
            </p:cNvPicPr>
            <p:nvPr/>
          </p:nvPicPr>
          <p:blipFill>
            <a:blip r:embed="rId5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1944" y="2388413"/>
              <a:ext cx="541163" cy="542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54" name="Picture 46" descr="Bildergebnis für risk  icon png"/>
            <p:cNvPicPr>
              <a:picLocks noChangeAspect="1" noChangeArrowheads="1"/>
            </p:cNvPicPr>
            <p:nvPr/>
          </p:nvPicPr>
          <p:blipFill>
            <a:blip r:embed="rId6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7220" y="2389053"/>
              <a:ext cx="544530" cy="5421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60" name="Picture 52" descr="Bildergebnis für datenschutz icon"/>
            <p:cNvPicPr>
              <a:picLocks noChangeAspect="1" noChangeArrowheads="1"/>
            </p:cNvPicPr>
            <p:nvPr/>
          </p:nvPicPr>
          <p:blipFill>
            <a:blip r:embed="rId7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9029" y="3647906"/>
              <a:ext cx="614214" cy="6157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64" name="Picture 56" descr="Bildergebnis für orga icon"/>
            <p:cNvPicPr>
              <a:picLocks noChangeAspect="1" noChangeArrowheads="1"/>
            </p:cNvPicPr>
            <p:nvPr/>
          </p:nvPicPr>
          <p:blipFill>
            <a:blip r:embed="rId8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083" y="3665843"/>
              <a:ext cx="603276" cy="603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76" name="Picture 68" descr="Bildergebnis für verträge icon"/>
            <p:cNvPicPr>
              <a:picLocks noChangeAspect="1" noChangeArrowheads="1"/>
            </p:cNvPicPr>
            <p:nvPr/>
          </p:nvPicPr>
          <p:blipFill>
            <a:blip r:embed="rId9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2109" y="4901826"/>
              <a:ext cx="1580832" cy="7268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78" name="Picture 70" descr="Bildergebnis für transparenz  icon"/>
            <p:cNvPicPr>
              <a:picLocks noChangeAspect="1" noChangeArrowheads="1"/>
            </p:cNvPicPr>
            <p:nvPr/>
          </p:nvPicPr>
          <p:blipFill>
            <a:blip r:embed="rId10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7220" y="4952754"/>
              <a:ext cx="569126" cy="569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100" name="Picture 92" descr="Bildergebnis für data transfer  icon"/>
            <p:cNvPicPr>
              <a:picLocks noChangeAspect="1" noChangeArrowheads="1"/>
            </p:cNvPicPr>
            <p:nvPr/>
          </p:nvPicPr>
          <p:blipFill>
            <a:blip r:embed="rId11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4966" y="5023628"/>
              <a:ext cx="655595" cy="4982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102" name="Picture 94" descr="Ähnliches Foto"/>
            <p:cNvPicPr>
              <a:picLocks noChangeAspect="1" noChangeArrowheads="1"/>
            </p:cNvPicPr>
            <p:nvPr/>
          </p:nvPicPr>
          <p:blipFill>
            <a:blip r:embed="rId1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123" y="5016133"/>
              <a:ext cx="524823" cy="524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16" name="Picture 8" descr="Ähnliches Foto"/>
            <p:cNvPicPr>
              <a:picLocks noChangeAspect="1" noChangeArrowheads="1"/>
            </p:cNvPicPr>
            <p:nvPr/>
          </p:nvPicPr>
          <p:blipFill>
            <a:blip r:embed="rId1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1683" y="2288614"/>
              <a:ext cx="708906" cy="70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24" name="Picture 16" descr="Bildergebnis für accountability icon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4361" y="2365166"/>
              <a:ext cx="438585" cy="542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Pfeil: nach unten 5"/>
          <p:cNvSpPr/>
          <p:nvPr/>
        </p:nvSpPr>
        <p:spPr>
          <a:xfrm>
            <a:off x="2143962" y="1989133"/>
            <a:ext cx="7916937" cy="576680"/>
          </a:xfrm>
          <a:prstGeom prst="downArrow">
            <a:avLst>
              <a:gd name="adj1" fmla="val 50000"/>
              <a:gd name="adj2" fmla="val 541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>
              <a:solidFill>
                <a:prstClr val="white"/>
              </a:solidFill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2619022" y="3051720"/>
            <a:ext cx="7066845" cy="2862066"/>
          </a:xfrm>
          <a:prstGeom prst="trapezoid">
            <a:avLst/>
          </a:prstGeom>
          <a:solidFill>
            <a:schemeClr val="bg2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Wollen Sie mehr erfahren?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Rufen Sie uns an oder vereinbaren einen Termin.</a:t>
            </a:r>
          </a:p>
          <a:p>
            <a:pPr algn="ctr"/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Ihre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LIEB. Rechtsanwälte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1" i="0" u="none" strike="noStrike" cap="none" normalizeH="0" baseline="0" dirty="0" smtClean="0">
                <a:ln>
                  <a:noFill/>
                </a:ln>
                <a:solidFill>
                  <a:srgbClr val="753805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I E </a:t>
            </a:r>
            <a:r>
              <a:rPr kumimoji="0" lang="de-DE" altLang="de-DE" sz="1000" b="1" i="0" u="none" strike="noStrike" cap="none" normalizeH="0" baseline="0" dirty="0" err="1" smtClean="0">
                <a:ln>
                  <a:noFill/>
                </a:ln>
                <a:solidFill>
                  <a:srgbClr val="753805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kumimoji="0" lang="de-DE" altLang="de-DE" sz="10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Rechtsanwälte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6122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Benutzerdefiniert</PresentationFormat>
  <Paragraphs>70</Paragraphs>
  <Slides>1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Larissa</vt:lpstr>
      <vt:lpstr>think-cell Folie</vt:lpstr>
      <vt:lpstr>Diverse Handlungsfelder ergeben sich aus der  EU DSGVO und sind umzusetzen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Diverse Handlungsfelder ergeben sich aus der  EU DSGVO und sind umzusetzen</dc:title>
  <dc:creator>Jörn</dc:creator>
  <cp:lastModifiedBy>Annette Lieb</cp:lastModifiedBy>
  <cp:revision>3</cp:revision>
  <dcterms:created xsi:type="dcterms:W3CDTF">2017-10-23T14:56:38Z</dcterms:created>
  <dcterms:modified xsi:type="dcterms:W3CDTF">2017-10-24T07:48:48Z</dcterms:modified>
</cp:coreProperties>
</file>